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95" r:id="rId3"/>
    <p:sldId id="292" r:id="rId4"/>
    <p:sldId id="260" r:id="rId5"/>
    <p:sldId id="293" r:id="rId6"/>
    <p:sldId id="263" r:id="rId7"/>
    <p:sldId id="264" r:id="rId8"/>
    <p:sldId id="296" r:id="rId9"/>
    <p:sldId id="298" r:id="rId10"/>
    <p:sldId id="299" r:id="rId11"/>
    <p:sldId id="300" r:id="rId12"/>
    <p:sldId id="301" r:id="rId13"/>
    <p:sldId id="302" r:id="rId14"/>
    <p:sldId id="297" r:id="rId15"/>
    <p:sldId id="303" r:id="rId16"/>
    <p:sldId id="291" r:id="rId17"/>
    <p:sldId id="271" r:id="rId18"/>
    <p:sldId id="269" r:id="rId19"/>
    <p:sldId id="27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39" d="100"/>
          <a:sy n="39" d="100"/>
        </p:scale>
        <p:origin x="147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383C57-6BA3-46AE-82B6-D8E64DCA294E}" type="datetimeFigureOut">
              <a:rPr lang="ru-RU"/>
              <a:t>24.04.2024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2D74CE-0DA6-4C8E-BD7E-6B5796695F95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685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BD47C-7206-49C2-B2F5-024EE6DC142C}" type="datetimeFigureOut">
              <a:rPr lang="ru-RU"/>
              <a:t>24.04.2024</a:t>
            </a:fld>
            <a:endParaRPr lang="ru-RU" dirty="0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0785EE-53B1-4103-9407-34BC0CFA269F}" type="slidenum">
              <a:rPr lang="ru-RU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5B44D-3B18-4F6B-A10C-82A4502665D2}" type="datetimeFigureOut">
              <a:rPr lang="ru-RU"/>
              <a:t>24.04.2024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2F4A0-90CB-4661-B433-A7F692E717A8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D4B10-03B8-43B8-80F0-8992FC8C0B91}" type="datetimeFigureOut">
              <a:rPr lang="ru-RU"/>
              <a:t>24.04.2024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D124E-7674-4D1A-8BA5-FFF345CDA8C2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5AD09-D28E-457D-B4CE-524CC85730AA}" type="datetimeFigureOut">
              <a:rPr lang="ru-RU"/>
              <a:t>24.04.2024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A34FE-A860-4480-B3EC-01CED70920E3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7DDD5-7662-40D7-9E5F-653A3EE1B13B}" type="datetimeFigureOut">
              <a:rPr lang="ru-RU"/>
              <a:t>24.04.2024</a:t>
            </a:fld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A559A-127C-4D2A-A73A-B4924F3F3E73}" type="slidenum">
              <a:rPr lang="ru-RU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3793A-D477-4864-8B76-A25D2E1D94B5}" type="datetimeFigureOut">
              <a:rPr lang="ru-RU"/>
              <a:t>24.04.2024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54025-BD80-439E-A45F-790ABFD46973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DF0AC-0619-4AFA-A7D1-CA36B626228F}" type="datetimeFigureOut">
              <a:rPr lang="ru-RU"/>
              <a:t>24.04.2024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D5211-74EA-4B9A-98C1-3F6B9EF9C88B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272C-6208-4C93-8DE4-1EC09DF3515C}" type="datetimeFigureOut">
              <a:rPr lang="ru-RU"/>
              <a:t>24.04.2024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0EC34-6B2D-4D57-AEC3-A0B8227F9A4A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004F3-2DBA-44CF-86B7-3DB4A8DB0BD4}" type="datetimeFigureOut">
              <a:rPr lang="ru-RU"/>
              <a:t>24.04.2024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F44B8-8F1A-4D40-BB65-9A3ACEB6BF49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4A73A-BFF1-4333-8CAA-4FD832A0A1A4}" type="datetimeFigureOut">
              <a:rPr lang="ru-RU"/>
              <a:t>24.04.2024</a:t>
            </a:fld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4D96C-F093-473C-9DD6-0F08A31F9A5A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FAFEC-9E14-4795-B32F-C7B930350F57}" type="datetimeFigureOut">
              <a:rPr lang="ru-RU"/>
              <a:t>24.04.2024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8B84A-F684-4869-987F-78581D095F35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F44815-79C4-4AA9-A8AA-BAB9B1322800}" type="datetimeFigureOut">
              <a:rPr lang="ru-RU"/>
              <a:t>24.04.2024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5468491-BBD6-4D91-99F6-3EB41FEFD5F4}" type="slidenum">
              <a:rPr lang="ru-RU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005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450" y="244475"/>
            <a:ext cx="6769100" cy="1600200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Муниципальное </a:t>
            </a:r>
            <a:r>
              <a:rPr lang="ru-RU" sz="2000" dirty="0">
                <a:solidFill>
                  <a:schemeClr val="tx1"/>
                </a:solidFill>
              </a:rPr>
              <a:t>бюджетное общеобразовательное учреждение </a:t>
            </a:r>
            <a:r>
              <a:rPr lang="ru-RU" sz="2000" dirty="0" smtClean="0">
                <a:solidFill>
                  <a:schemeClr val="tx1"/>
                </a:solidFill>
              </a:rPr>
              <a:t>«Средняя общеобразовательная школа № 3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err="1" smtClean="0">
                <a:solidFill>
                  <a:schemeClr val="tx1"/>
                </a:solidFill>
              </a:rPr>
              <a:t>Дальнереченского</a:t>
            </a:r>
            <a:r>
              <a:rPr lang="ru-RU" sz="2000" dirty="0" smtClean="0">
                <a:solidFill>
                  <a:schemeClr val="tx1"/>
                </a:solidFill>
              </a:rPr>
              <a:t>  городского округа»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857375"/>
            <a:ext cx="8229600" cy="1119188"/>
          </a:xfrm>
        </p:spPr>
        <p:txBody>
          <a:bodyPr>
            <a:normAutofit fontScale="90000"/>
          </a:bodyPr>
          <a:lstStyle/>
          <a:p>
            <a:r>
              <a:rPr lang="ru-RU" sz="3600" b="1" smtClean="0">
                <a:latin typeface="Arial" panose="020B0604020202020204" pitchFamily="34" charset="0"/>
                <a:cs typeface="Times New Roman" panose="02020603050405020304" pitchFamily="18" charset="0"/>
              </a:rPr>
              <a:t>БЕЗОПАСНОСТЬ ПРИ ТЕРРОРИСТИЧЕСКИХ АКТАХ</a:t>
            </a:r>
            <a:r>
              <a:rPr lang="ru-RU" sz="3600" smtClean="0"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ru-RU" sz="3600" smtClean="0"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ru-RU" sz="3600" smtClean="0"/>
          </a:p>
        </p:txBody>
      </p:sp>
      <p:sp>
        <p:nvSpPr>
          <p:cNvPr id="6148" name="Подзаголовок 2"/>
          <p:cNvSpPr txBox="1"/>
          <p:nvPr/>
        </p:nvSpPr>
        <p:spPr bwMode="auto">
          <a:xfrm>
            <a:off x="1187450" y="5805488"/>
            <a:ext cx="6769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r>
              <a:rPr lang="ru-RU" sz="2000" dirty="0" smtClean="0"/>
              <a:t>Г. Дальнереченск</a:t>
            </a:r>
          </a:p>
          <a:p>
            <a:pPr algn="ctr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r>
              <a:rPr lang="ru-RU" sz="2000" dirty="0" smtClean="0"/>
              <a:t>2024</a:t>
            </a:r>
            <a:endParaRPr lang="ru-RU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4096" y="620688"/>
            <a:ext cx="7772400" cy="70767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Постарайтесь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запомнить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разговор и зафиксировать его на бумаге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929188" y="1443038"/>
            <a:ext cx="3733800" cy="762000"/>
          </a:xfrm>
        </p:spPr>
        <p:txBody>
          <a:bodyPr/>
          <a:lstStyle/>
          <a:p>
            <a:pPr algn="ctr" fontAlgn="auto">
              <a:spcBef>
                <a:spcPts val="580"/>
              </a:spcBef>
              <a:spcAft>
                <a:spcPts val="0"/>
              </a:spcAft>
              <a:buFont typeface="Wingdings 2" panose="05020102010507070707"/>
              <a:buNone/>
              <a:defRPr/>
            </a:pPr>
            <a:endParaRPr lang="ru-RU" dirty="0" smtClean="0">
              <a:latin typeface="Arial" panose="020B0604020202020204"/>
              <a:ea typeface="Times New Roman" panose="02020603050405020304"/>
              <a:cs typeface="Times New Roman" panose="02020603050405020304"/>
            </a:endParaRP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 panose="05020102010507070707"/>
              <a:buNone/>
              <a:defRPr/>
            </a:pPr>
            <a:endParaRPr lang="ru-RU" dirty="0"/>
          </a:p>
        </p:txBody>
      </p:sp>
      <p:sp>
        <p:nvSpPr>
          <p:cNvPr id="15364" name="Содержимое 2"/>
          <p:cNvSpPr>
            <a:spLocks noGrp="1"/>
          </p:cNvSpPr>
          <p:nvPr>
            <p:ph sz="half" idx="2"/>
          </p:nvPr>
        </p:nvSpPr>
        <p:spPr>
          <a:xfrm>
            <a:off x="179388" y="2205038"/>
            <a:ext cx="4248150" cy="3600450"/>
          </a:xfrm>
        </p:spPr>
        <p:txBody>
          <a:bodyPr/>
          <a:lstStyle/>
          <a:p>
            <a:pPr algn="just"/>
            <a:endParaRPr lang="ru-RU" sz="1800" smtClean="0"/>
          </a:p>
          <a:p>
            <a:pPr algn="just"/>
            <a:endParaRPr lang="ru-RU" sz="1800" smtClean="0"/>
          </a:p>
          <a:p>
            <a:pPr algn="just"/>
            <a:endParaRPr lang="ru-RU" sz="1800" smtClean="0"/>
          </a:p>
        </p:txBody>
      </p:sp>
      <p:sp>
        <p:nvSpPr>
          <p:cNvPr id="15365" name="Содержимое 9"/>
          <p:cNvSpPr>
            <a:spLocks noGrp="1"/>
          </p:cNvSpPr>
          <p:nvPr>
            <p:ph sz="half" idx="4"/>
          </p:nvPr>
        </p:nvSpPr>
        <p:spPr>
          <a:xfrm>
            <a:off x="244475" y="1412875"/>
            <a:ext cx="4975225" cy="5256213"/>
          </a:xfrm>
        </p:spPr>
        <p:txBody>
          <a:bodyPr/>
          <a:lstStyle/>
          <a:p>
            <a:pPr algn="just"/>
            <a:r>
              <a:rPr lang="ru-RU" sz="1800" smtClean="0"/>
              <a:t>По ходу разговора отметьте пол, возраст звонившего и особенности его (ее) речи;</a:t>
            </a:r>
          </a:p>
          <a:p>
            <a:pPr algn="just"/>
            <a:r>
              <a:rPr lang="ru-RU" sz="1800" smtClean="0"/>
              <a:t>голос: громкий, (тихий), низкий (высокий);</a:t>
            </a:r>
          </a:p>
          <a:p>
            <a:pPr algn="just"/>
            <a:r>
              <a:rPr lang="ru-RU" sz="1800" smtClean="0"/>
              <a:t>темп речи: быстрая (медленная);</a:t>
            </a:r>
          </a:p>
          <a:p>
            <a:pPr algn="just"/>
            <a:r>
              <a:rPr lang="ru-RU" sz="1800" smtClean="0"/>
              <a:t>произношение: отчетливое, искаженное, с заиканием, с заиканием шепелявое, с акцентом или диалектом;</a:t>
            </a:r>
          </a:p>
          <a:p>
            <a:pPr algn="just"/>
            <a:r>
              <a:rPr lang="ru-RU" sz="1800" smtClean="0"/>
              <a:t>манера речи: развязная, с издевкой, с нецензурными выражениями;</a:t>
            </a:r>
          </a:p>
          <a:p>
            <a:pPr algn="just"/>
            <a:r>
              <a:rPr lang="ru-RU" sz="1800" smtClean="0"/>
              <a:t>отметьте звуковой фон (шум автомашин или ЖД транспорта, звуки аппаратуры, голоса. </a:t>
            </a:r>
          </a:p>
          <a:p>
            <a:pPr algn="just"/>
            <a:r>
              <a:rPr lang="ru-RU" sz="1800" smtClean="0"/>
              <a:t>Обязательно зафиксируйте точное время начала разговора и его продолжительность.</a:t>
            </a:r>
          </a:p>
          <a:p>
            <a:pPr algn="just"/>
            <a:endParaRPr lang="ru-RU" sz="1800" smtClean="0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06388" y="188913"/>
            <a:ext cx="1106487" cy="1054100"/>
          </a:xfrm>
          <a:prstGeom prst="rect">
            <a:avLst/>
          </a:prstGeom>
          <a:ln w="9525" cap="sq">
            <a:solidFill>
              <a:srgbClr val="C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7" name="Содержимое 9"/>
          <p:cNvSpPr txBox="1"/>
          <p:nvPr/>
        </p:nvSpPr>
        <p:spPr bwMode="auto">
          <a:xfrm>
            <a:off x="4500563" y="1250950"/>
            <a:ext cx="40386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just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endParaRPr lang="ru-RU"/>
          </a:p>
        </p:txBody>
      </p:sp>
      <p:pic>
        <p:nvPicPr>
          <p:cNvPr id="1536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060575"/>
            <a:ext cx="3624263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457200" y="1857375"/>
            <a:ext cx="8229600" cy="1119188"/>
          </a:xfrm>
        </p:spPr>
        <p:txBody>
          <a:bodyPr/>
          <a:lstStyle/>
          <a:p>
            <a:r>
              <a:rPr lang="ru-RU" b="1" smtClean="0"/>
              <a:t>УГРОЗА В ПИСЬМЕННОМ ВИДЕ</a:t>
            </a:r>
            <a:endParaRPr lang="ru-RU" smtClean="0"/>
          </a:p>
        </p:txBody>
      </p:sp>
      <p:pic>
        <p:nvPicPr>
          <p:cNvPr id="16387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3197225"/>
            <a:ext cx="517525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4096" y="620688"/>
            <a:ext cx="7772400" cy="70767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 получении анонимного материала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sz="half" idx="2"/>
          </p:nvPr>
        </p:nvSpPr>
        <p:spPr>
          <a:xfrm>
            <a:off x="179388" y="2205038"/>
            <a:ext cx="4248150" cy="3600450"/>
          </a:xfrm>
        </p:spPr>
        <p:txBody>
          <a:bodyPr/>
          <a:lstStyle/>
          <a:p>
            <a:pPr algn="just"/>
            <a:endParaRPr lang="ru-RU" sz="1800" smtClean="0"/>
          </a:p>
          <a:p>
            <a:pPr algn="just"/>
            <a:endParaRPr lang="ru-RU" sz="1800" smtClean="0"/>
          </a:p>
          <a:p>
            <a:pPr algn="just"/>
            <a:endParaRPr lang="ru-RU" sz="1800" smtClean="0"/>
          </a:p>
        </p:txBody>
      </p:sp>
      <p:sp>
        <p:nvSpPr>
          <p:cNvPr id="17412" name="Содержимое 9"/>
          <p:cNvSpPr>
            <a:spLocks noGrp="1"/>
          </p:cNvSpPr>
          <p:nvPr>
            <p:ph sz="half" idx="4"/>
          </p:nvPr>
        </p:nvSpPr>
        <p:spPr>
          <a:xfrm>
            <a:off x="244475" y="1412875"/>
            <a:ext cx="4975225" cy="5256213"/>
          </a:xfrm>
        </p:spPr>
        <p:txBody>
          <a:bodyPr/>
          <a:lstStyle/>
          <a:p>
            <a:pPr algn="just"/>
            <a:r>
              <a:rPr lang="ru-RU" sz="1800" smtClean="0"/>
              <a:t>Обращайтесь с письмом максимально осторожно;</a:t>
            </a:r>
          </a:p>
          <a:p>
            <a:pPr algn="just"/>
            <a:r>
              <a:rPr lang="ru-RU" sz="1800" smtClean="0"/>
              <a:t>уберите его в чистый плотно закрываемый полиэтиленовый пакет и поместите в отдельную жесткую папку;</a:t>
            </a:r>
          </a:p>
          <a:p>
            <a:pPr algn="just"/>
            <a:r>
              <a:rPr lang="ru-RU" sz="1800" smtClean="0"/>
              <a:t>постарайтесь не оставлять на нем отпечатков своих пальцев;</a:t>
            </a:r>
          </a:p>
          <a:p>
            <a:pPr algn="just"/>
            <a:r>
              <a:rPr lang="ru-RU" sz="1800" smtClean="0"/>
              <a:t>если документ поступил в конверте, его вскрытие производится только с левой или правой стороны, аккуратно отрезая кромки ножницами;</a:t>
            </a:r>
          </a:p>
          <a:p>
            <a:pPr algn="just"/>
            <a:r>
              <a:rPr lang="ru-RU" sz="1800" smtClean="0"/>
              <a:t>сохраняйте все: сам документ с текстом, любые вложения, конверт и упаковку, ничего не выбрасывайте;</a:t>
            </a:r>
          </a:p>
          <a:p>
            <a:pPr algn="just"/>
            <a:r>
              <a:rPr lang="ru-RU" sz="1800" smtClean="0"/>
              <a:t>не расширяйте круг лиц, знакомившихся с содержанием документа.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06388" y="404813"/>
            <a:ext cx="1106487" cy="622300"/>
          </a:xfrm>
          <a:prstGeom prst="rect">
            <a:avLst/>
          </a:prstGeom>
          <a:ln w="9525" cap="sq">
            <a:solidFill>
              <a:srgbClr val="C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14" name="Содержимое 9"/>
          <p:cNvSpPr txBox="1"/>
          <p:nvPr/>
        </p:nvSpPr>
        <p:spPr bwMode="auto">
          <a:xfrm>
            <a:off x="4500563" y="1250950"/>
            <a:ext cx="40386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just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endParaRPr lang="ru-RU"/>
          </a:p>
        </p:txBody>
      </p:sp>
      <p:pic>
        <p:nvPicPr>
          <p:cNvPr id="1741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844675"/>
            <a:ext cx="30003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933825"/>
            <a:ext cx="26797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857375"/>
            <a:ext cx="8229600" cy="11191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/>
              <a:t>УГРОЗА ЗАХВАТА ЗАЛОЖНИКОВ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1843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3162300"/>
            <a:ext cx="51689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27384"/>
            <a:ext cx="77724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Во время нападения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5400600" cy="5004048"/>
          </a:xfrm>
        </p:spPr>
        <p:txBody>
          <a:bodyPr>
            <a:normAutofit fontScale="70000" lnSpcReduction="20000"/>
          </a:bodyPr>
          <a:lstStyle/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 panose="05020102010507070707"/>
              <a:buChar char=""/>
              <a:defRPr/>
            </a:pPr>
            <a:r>
              <a:rPr lang="ru-RU" dirty="0" smtClean="0"/>
              <a:t>По возможности спрячься, при необходимости убегай.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 panose="05020102010507070707"/>
              <a:buChar char=""/>
              <a:defRPr/>
            </a:pPr>
            <a:r>
              <a:rPr lang="ru-RU" dirty="0" smtClean="0"/>
              <a:t>Закрой двери на ключ.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 panose="05020102010507070707"/>
              <a:buChar char=""/>
              <a:defRPr/>
            </a:pPr>
            <a:r>
              <a:rPr lang="ru-RU" dirty="0" smtClean="0"/>
              <a:t>О </a:t>
            </a:r>
            <a:r>
              <a:rPr lang="ru-RU" dirty="0"/>
              <a:t>случившемся немедленно </a:t>
            </a:r>
            <a:r>
              <a:rPr lang="ru-RU" dirty="0" smtClean="0"/>
              <a:t>сообщи </a:t>
            </a:r>
            <a:r>
              <a:rPr lang="ru-RU" dirty="0"/>
              <a:t>в нужную инстанцию и руководителю по </a:t>
            </a:r>
            <a:r>
              <a:rPr lang="ru-RU" dirty="0" smtClean="0"/>
              <a:t>телефону</a:t>
            </a:r>
            <a:r>
              <a:rPr lang="ru-RU" dirty="0"/>
              <a:t>.</a:t>
            </a:r>
            <a:endParaRPr lang="ru-RU" dirty="0" smtClean="0"/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 panose="05020102010507070707"/>
              <a:buChar char=""/>
              <a:defRPr/>
            </a:pPr>
            <a:r>
              <a:rPr lang="ru-RU" dirty="0" smtClean="0"/>
              <a:t>Дай указания обучающимся:</a:t>
            </a:r>
          </a:p>
          <a:p>
            <a:pPr marL="717550" algn="just" fontAlgn="auto">
              <a:spcBef>
                <a:spcPts val="58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smtClean="0"/>
              <a:t>не шуметь;</a:t>
            </a:r>
          </a:p>
          <a:p>
            <a:pPr marL="717550" algn="just" fontAlgn="auto">
              <a:spcBef>
                <a:spcPts val="58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smtClean="0"/>
              <a:t>отойти от дверей;</a:t>
            </a:r>
          </a:p>
          <a:p>
            <a:pPr marL="717550" algn="just" fontAlgn="auto">
              <a:spcBef>
                <a:spcPts val="58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smtClean="0"/>
              <a:t>спрятаться в дальний угол за учебными столами и стульями или лечь около несущих стен вдали от окон;</a:t>
            </a:r>
          </a:p>
          <a:p>
            <a:pPr marL="717550" algn="just" fontAlgn="auto">
              <a:spcBef>
                <a:spcPts val="58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smtClean="0"/>
              <a:t>отключить телефоны;</a:t>
            </a:r>
          </a:p>
          <a:p>
            <a:pPr marL="717550" algn="just" fontAlgn="auto">
              <a:spcBef>
                <a:spcPts val="58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smtClean="0"/>
              <a:t>пригнуться.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 panose="05020102010507070707"/>
              <a:buChar char=""/>
              <a:defRPr/>
            </a:pPr>
            <a:r>
              <a:rPr lang="ru-RU" dirty="0"/>
              <a:t>По возможности </a:t>
            </a:r>
            <a:r>
              <a:rPr lang="ru-RU" dirty="0" smtClean="0"/>
              <a:t>придумайте группе какую-либо деятельность.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 panose="05020102010507070707"/>
              <a:buChar char=""/>
              <a:defRPr/>
            </a:pPr>
            <a:r>
              <a:rPr lang="ru-RU" dirty="0" smtClean="0"/>
              <a:t>Аккуратно забаррикадируйте двери.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 panose="05020102010507070707"/>
              <a:buChar char=""/>
              <a:defRPr/>
            </a:pPr>
            <a:r>
              <a:rPr lang="ru-RU" dirty="0" smtClean="0"/>
              <a:t>Зафиксируйте время начала прятанья.</a:t>
            </a:r>
            <a:endParaRPr lang="ru-RU" dirty="0"/>
          </a:p>
          <a:p>
            <a:pPr marL="0" indent="0" algn="just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ru-RU" dirty="0" smtClean="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9334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281808"/>
            <a:ext cx="1574304" cy="15743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412776"/>
            <a:ext cx="1574304" cy="8926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803576"/>
            <a:ext cx="1574304" cy="12594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648" y="5229200"/>
            <a:ext cx="1445440" cy="125944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Вас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/>
                <a:ea typeface="Times New Roman" panose="02020603050405020304"/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украли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/>
                <a:ea typeface="Times New Roman" panose="02020603050405020304"/>
              </a:rPr>
              <a:t>,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/>
                <a:ea typeface="Times New Roman" panose="02020603050405020304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взяли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/>
                <a:ea typeface="Times New Roman" panose="02020603050405020304"/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в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/>
                <a:ea typeface="Times New Roman" panose="02020603050405020304"/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заложники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0825" y="1447800"/>
            <a:ext cx="4164013" cy="4572000"/>
          </a:xfrm>
        </p:spPr>
        <p:txBody>
          <a:bodyPr>
            <a:normAutofit fontScale="70000" lnSpcReduction="20000"/>
          </a:bodyPr>
          <a:lstStyle/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 panose="05020102010507070707"/>
              <a:buChar char=""/>
              <a:defRPr/>
            </a:pPr>
            <a:r>
              <a:rPr lang="ru-RU" dirty="0" smtClean="0"/>
              <a:t>О </a:t>
            </a:r>
            <a:r>
              <a:rPr lang="ru-RU" dirty="0"/>
              <a:t>случившемся немедленно сообщить в нужную инстанцию и руководителю по </a:t>
            </a:r>
            <a:r>
              <a:rPr lang="ru-RU" dirty="0" smtClean="0"/>
              <a:t>телефону</a:t>
            </a:r>
            <a:r>
              <a:rPr lang="ru-RU" dirty="0"/>
              <a:t>.</a:t>
            </a:r>
            <a:endParaRPr lang="ru-RU" dirty="0" smtClean="0"/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 panose="05020102010507070707"/>
              <a:buChar char=""/>
              <a:defRPr/>
            </a:pPr>
            <a:r>
              <a:rPr lang="ru-RU" dirty="0" smtClean="0"/>
              <a:t>Не </a:t>
            </a:r>
            <a:r>
              <a:rPr lang="ru-RU" dirty="0"/>
              <a:t>конфликтуйте с похитителями и террористами.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 panose="05020102010507070707"/>
              <a:buChar char=""/>
              <a:defRPr/>
            </a:pPr>
            <a:r>
              <a:rPr lang="ru-RU" dirty="0" smtClean="0"/>
              <a:t>Постарайтесь установить с ними нормальные отношения.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 panose="05020102010507070707"/>
              <a:buChar char=""/>
              <a:defRPr/>
            </a:pPr>
            <a:r>
              <a:rPr lang="ru-RU" dirty="0" smtClean="0"/>
              <a:t>Не делайте резких движений. На всякое действие спрашивайте разрешение.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 panose="05020102010507070707"/>
              <a:buChar char=""/>
              <a:defRPr/>
            </a:pPr>
            <a:r>
              <a:rPr lang="ru-RU" dirty="0" smtClean="0"/>
              <a:t>При угрозе применения оружия ложитесь на живот, защищая голову руками, дальше от окон, застекленных дверей, проходов, лестниц.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 panose="05020102010507070707"/>
              <a:buChar char=""/>
              <a:defRPr/>
            </a:pPr>
            <a:r>
              <a:rPr lang="ru-RU" dirty="0" smtClean="0"/>
              <a:t>В присутствии террористов не выражайте неудовольствие, воздержитесь от крика и стонов.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0" y="1447800"/>
            <a:ext cx="4286250" cy="4572000"/>
          </a:xfrm>
        </p:spPr>
        <p:txBody>
          <a:bodyPr>
            <a:normAutofit fontScale="70000" lnSpcReduction="20000"/>
          </a:bodyPr>
          <a:lstStyle/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 panose="05020102010507070707"/>
              <a:buChar char=""/>
              <a:defRPr/>
            </a:pPr>
            <a:r>
              <a:rPr lang="ru-RU" dirty="0" smtClean="0"/>
              <a:t>При ранении меньше двигайтесь - это уменьшит кровопотерю.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 panose="05020102010507070707"/>
              <a:buChar char=""/>
              <a:defRPr/>
            </a:pPr>
            <a:r>
              <a:rPr lang="ru-RU" dirty="0" smtClean="0"/>
              <a:t>Используйте любую возможность для спасения.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 panose="05020102010507070707"/>
              <a:buChar char=""/>
              <a:defRPr/>
            </a:pPr>
            <a:r>
              <a:rPr lang="ru-RU" dirty="0" smtClean="0"/>
              <a:t>Если произошел взрыв, примите меры к недопущению пожара и паники, окажите первую медицинскую помощь пострадавшим.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 panose="05020102010507070707"/>
              <a:buChar char=""/>
              <a:defRPr/>
            </a:pPr>
            <a:r>
              <a:rPr lang="ru-RU" dirty="0" smtClean="0"/>
              <a:t>Запомните приметы террористов (лица, одежду, оружие - все, что может помочь спецслужбам).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 panose="05020102010507070707"/>
              <a:buChar char=""/>
              <a:defRPr/>
            </a:pPr>
            <a:r>
              <a:rPr lang="ru-RU" dirty="0" smtClean="0"/>
              <a:t>Во время освобождения выберите место за укрытием, не высовывайтесь до окончания стрельбы, выполняйте требования работников спецслужб.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 panose="05020102010507070707"/>
              <a:buChar char=""/>
              <a:defRPr/>
            </a:pPr>
            <a:endParaRPr lang="ru-RU" dirty="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9334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4" descr="Борьба с терроризмом, последние новости, фото, история, аналитика, спецназ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908050"/>
            <a:ext cx="6840537" cy="5181600"/>
          </a:xfrm>
          <a:ln w="88900" cap="sq" cmpd="thickThin">
            <a:solidFill>
              <a:schemeClr val="accent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949008" cy="1600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Wingdings 2" panose="05020102010507070707"/>
              <a:buNone/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Удачи вам!</a:t>
            </a:r>
            <a:endParaRPr lang="ru-RU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Паника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/>
                <a:ea typeface="Times New Roman" panose="02020603050405020304"/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в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/>
                <a:ea typeface="Times New Roman" panose="02020603050405020304"/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толпе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/>
                <a:ea typeface="Times New Roman" panose="02020603050405020304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/>
                <a:ea typeface="Times New Roman" panose="02020603050405020304"/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928688" y="620713"/>
            <a:ext cx="3733800" cy="762000"/>
          </a:xfrm>
        </p:spPr>
        <p:txBody>
          <a:bodyPr/>
          <a:lstStyle/>
          <a:p>
            <a:pPr algn="ctr"/>
            <a:r>
              <a:rPr lang="ru-RU" smtClean="0">
                <a:latin typeface="Arial" panose="020B0604020202020204" pitchFamily="34" charset="0"/>
                <a:cs typeface="Times New Roman" panose="02020603050405020304" pitchFamily="18" charset="0"/>
              </a:rPr>
              <a:t>Что делать? </a:t>
            </a:r>
            <a:endParaRPr lang="ru-RU" smtClean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929188" y="1443038"/>
            <a:ext cx="3733800" cy="762000"/>
          </a:xfrm>
        </p:spPr>
        <p:txBody>
          <a:bodyPr/>
          <a:lstStyle/>
          <a:p>
            <a:pPr algn="ctr"/>
            <a:endParaRPr lang="ru-RU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mtClean="0">
                <a:latin typeface="Arial" panose="020B0604020202020204" pitchFamily="34" charset="0"/>
                <a:cs typeface="Times New Roman" panose="02020603050405020304" pitchFamily="18" charset="0"/>
              </a:rPr>
              <a:t>В многоэтажном здании:</a:t>
            </a:r>
          </a:p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79388" y="1457325"/>
            <a:ext cx="5000625" cy="4348163"/>
          </a:xfrm>
        </p:spPr>
        <p:txBody>
          <a:bodyPr>
            <a:noAutofit/>
          </a:bodyPr>
          <a:lstStyle/>
          <a:p>
            <a:pPr indent="0" algn="just">
              <a:lnSpc>
                <a:spcPct val="120000"/>
              </a:lnSpc>
              <a:spcBef>
                <a:spcPts val="550"/>
              </a:spcBef>
            </a:pPr>
            <a:r>
              <a:rPr lang="ru-RU" sz="1800" smtClean="0">
                <a:cs typeface="Times New Roman" panose="02020603050405020304" pitchFamily="18" charset="0"/>
              </a:rPr>
              <a:t>Сохраняйте выдержку и хладнокровие. </a:t>
            </a:r>
          </a:p>
          <a:p>
            <a:pPr indent="0" algn="just">
              <a:lnSpc>
                <a:spcPct val="120000"/>
              </a:lnSpc>
              <a:spcBef>
                <a:spcPts val="550"/>
              </a:spcBef>
            </a:pPr>
            <a:r>
              <a:rPr lang="ru-RU" sz="1800" smtClean="0">
                <a:cs typeface="Times New Roman" panose="02020603050405020304" pitchFamily="18" charset="0"/>
              </a:rPr>
              <a:t>Старайтесь не дать панике разрастись. </a:t>
            </a:r>
          </a:p>
          <a:p>
            <a:pPr indent="0" algn="just">
              <a:lnSpc>
                <a:spcPct val="120000"/>
              </a:lnSpc>
              <a:spcBef>
                <a:spcPts val="550"/>
              </a:spcBef>
            </a:pPr>
            <a:r>
              <a:rPr lang="ru-RU" sz="1800" smtClean="0">
                <a:cs typeface="Times New Roman" panose="02020603050405020304" pitchFamily="18" charset="0"/>
              </a:rPr>
              <a:t>Двигаясь в толпе, пропускайте вперед детей, успокаивайте обезумевших от страха. </a:t>
            </a:r>
          </a:p>
          <a:p>
            <a:pPr indent="0" algn="just">
              <a:lnSpc>
                <a:spcPct val="120000"/>
              </a:lnSpc>
              <a:spcBef>
                <a:spcPts val="550"/>
              </a:spcBef>
            </a:pPr>
            <a:r>
              <a:rPr lang="ru-RU" sz="1800" smtClean="0">
                <a:cs typeface="Times New Roman" panose="02020603050405020304" pitchFamily="18" charset="0"/>
              </a:rPr>
              <a:t>Разговаривайте внятно и громко.</a:t>
            </a:r>
          </a:p>
          <a:p>
            <a:pPr indent="0" algn="just">
              <a:lnSpc>
                <a:spcPct val="120000"/>
              </a:lnSpc>
              <a:spcBef>
                <a:spcPts val="550"/>
              </a:spcBef>
            </a:pPr>
            <a:r>
              <a:rPr lang="ru-RU" sz="1800" smtClean="0">
                <a:cs typeface="Times New Roman" panose="02020603050405020304" pitchFamily="18" charset="0"/>
              </a:rPr>
              <a:t>Оказавшись в давке, согните руки в локтях и прижмите их к бокам, пальцы сожмите в кулаки. </a:t>
            </a:r>
          </a:p>
          <a:p>
            <a:pPr indent="0" algn="just">
              <a:lnSpc>
                <a:spcPct val="120000"/>
              </a:lnSpc>
              <a:spcBef>
                <a:spcPts val="550"/>
              </a:spcBef>
            </a:pPr>
            <a:r>
              <a:rPr lang="ru-RU" sz="1800" smtClean="0">
                <a:cs typeface="Times New Roman" panose="02020603050405020304" pitchFamily="18" charset="0"/>
              </a:rPr>
              <a:t> Попытайтесь сдерживать напор спиной.</a:t>
            </a:r>
          </a:p>
          <a:p>
            <a:pPr indent="0" algn="just">
              <a:lnSpc>
                <a:spcPct val="120000"/>
              </a:lnSpc>
              <a:spcBef>
                <a:spcPts val="550"/>
              </a:spcBef>
            </a:pPr>
            <a:r>
              <a:rPr lang="ru-RU" sz="1800" smtClean="0">
                <a:cs typeface="Times New Roman" panose="02020603050405020304" pitchFamily="18" charset="0"/>
              </a:rPr>
              <a:t>Помогайте подняться сбитым с ног.</a:t>
            </a:r>
          </a:p>
          <a:p>
            <a:pPr indent="0" algn="just">
              <a:lnSpc>
                <a:spcPct val="120000"/>
              </a:lnSpc>
              <a:spcBef>
                <a:spcPts val="550"/>
              </a:spcBef>
            </a:pPr>
            <a:r>
              <a:rPr lang="ru-RU" sz="1800" smtClean="0">
                <a:cs typeface="Times New Roman" panose="02020603050405020304" pitchFamily="18" charset="0"/>
              </a:rPr>
              <a:t>Если сбили вас, встаньте на колено и, упираясь в пол руками, резко оттолкнитесь, рывками выпрямляя тело.</a:t>
            </a:r>
          </a:p>
          <a:p>
            <a:pPr indent="0" algn="just"/>
            <a:endParaRPr lang="ru-RU" sz="180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4"/>
          </p:nvPr>
        </p:nvSpPr>
        <p:spPr>
          <a:xfrm>
            <a:off x="5086350" y="1703388"/>
            <a:ext cx="3733800" cy="3886200"/>
          </a:xfrm>
        </p:spPr>
        <p:txBody>
          <a:bodyPr>
            <a:normAutofit/>
          </a:bodyPr>
          <a:lstStyle/>
          <a:p>
            <a:pPr marL="342900" indent="0" algn="just">
              <a:lnSpc>
                <a:spcPct val="120000"/>
              </a:lnSpc>
              <a:tabLst>
                <a:tab pos="79375" algn="l"/>
              </a:tabLst>
            </a:pPr>
            <a:r>
              <a:rPr lang="ru-RU" sz="1800" smtClean="0">
                <a:cs typeface="Times New Roman" panose="02020603050405020304" pitchFamily="18" charset="0"/>
              </a:rPr>
              <a:t>не поддавайтесь желанию выпрыгнуть в окно с большой высоты;</a:t>
            </a:r>
          </a:p>
          <a:p>
            <a:pPr marL="342900" indent="0" algn="just">
              <a:lnSpc>
                <a:spcPct val="120000"/>
              </a:lnSpc>
              <a:tabLst>
                <a:tab pos="79375" algn="l"/>
              </a:tabLst>
            </a:pPr>
            <a:r>
              <a:rPr lang="ru-RU" sz="1800" smtClean="0">
                <a:cs typeface="Times New Roman" panose="02020603050405020304" pitchFamily="18" charset="0"/>
              </a:rPr>
              <a:t>при невозможности выйти наружу отступите в свободные коридоры и проемы и ждите помощи для себя и окружающих;</a:t>
            </a:r>
          </a:p>
          <a:p>
            <a:pPr marL="342900" indent="0" algn="just">
              <a:lnSpc>
                <a:spcPct val="120000"/>
              </a:lnSpc>
              <a:tabLst>
                <a:tab pos="79375" algn="l"/>
              </a:tabLst>
            </a:pPr>
            <a:r>
              <a:rPr lang="ru-RU" sz="1800" smtClean="0">
                <a:cs typeface="Times New Roman" panose="02020603050405020304" pitchFamily="18" charset="0"/>
              </a:rPr>
              <a:t>не пользуйтесь лифтами, спускайтесь по лестницам.</a:t>
            </a:r>
          </a:p>
        </p:txBody>
      </p:sp>
      <p:pic>
        <p:nvPicPr>
          <p:cNvPr id="20487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63513"/>
            <a:ext cx="1231900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Источники и литература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smtClean="0"/>
              <a:t>Личная безопасность в чрезвычайных ситуациях. Под ред.зам.министра Российской Федерации по делам ГОЧС и ликвидаций последствий стихийных бедствий Г.Н.Кириллова. М.: «Издательство НЦ ЭНАС» 2006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457200" y="1857375"/>
            <a:ext cx="8229600" cy="1119188"/>
          </a:xfrm>
        </p:spPr>
        <p:txBody>
          <a:bodyPr/>
          <a:lstStyle/>
          <a:p>
            <a:r>
              <a:rPr lang="ru-RU" b="1" smtClean="0">
                <a:latin typeface="Arial" panose="020B0604020202020204" pitchFamily="34" charset="0"/>
                <a:cs typeface="Times New Roman" panose="02020603050405020304" pitchFamily="18" charset="0"/>
              </a:rPr>
              <a:t>УГРОЗА ВЗРЫВА</a:t>
            </a:r>
            <a:endParaRPr lang="ru-RU" smtClean="0"/>
          </a:p>
        </p:txBody>
      </p:sp>
      <p:pic>
        <p:nvPicPr>
          <p:cNvPr id="7171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3162300"/>
            <a:ext cx="5246687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При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/>
                <a:ea typeface="Times New Roman" panose="02020603050405020304"/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угрозе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/>
                <a:ea typeface="Times New Roman" panose="02020603050405020304"/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взрыва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/>
                <a:ea typeface="Times New Roman" panose="02020603050405020304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/>
                <a:ea typeface="Times New Roman" panose="02020603050405020304"/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188" y="1447800"/>
            <a:ext cx="3690937" cy="4572000"/>
          </a:xfrm>
        </p:spPr>
        <p:txBody>
          <a:bodyPr>
            <a:normAutofit/>
          </a:bodyPr>
          <a:lstStyle/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 panose="05020102010507070707"/>
              <a:buChar char=""/>
              <a:defRPr/>
            </a:pPr>
            <a:r>
              <a:rPr lang="ru-RU" sz="1800" dirty="0" smtClean="0"/>
              <a:t>Любые </a:t>
            </a:r>
            <a:r>
              <a:rPr lang="ru-RU" sz="1800" u="sng" dirty="0"/>
              <a:t>подозрительные</a:t>
            </a:r>
            <a:r>
              <a:rPr lang="ru-RU" sz="1800" dirty="0"/>
              <a:t> люди во дворе учреждения и любые </a:t>
            </a:r>
            <a:r>
              <a:rPr lang="ru-RU" sz="1800" u="sng" dirty="0"/>
              <a:t>странные</a:t>
            </a:r>
            <a:r>
              <a:rPr lang="ru-RU" sz="1800" dirty="0"/>
              <a:t> события должны обращать на себя </a:t>
            </a:r>
            <a:r>
              <a:rPr lang="ru-RU" sz="1800" dirty="0" smtClean="0"/>
              <a:t>внимание.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 panose="05020102010507070707"/>
              <a:buChar char=""/>
              <a:defRPr/>
            </a:pPr>
            <a:r>
              <a:rPr lang="ru-RU" sz="1800" dirty="0">
                <a:ea typeface="Times New Roman" panose="02020603050405020304"/>
                <a:cs typeface="Arial" panose="020B0604020202020204" pitchFamily="34" charset="0"/>
              </a:rPr>
              <a:t>З</a:t>
            </a:r>
            <a:r>
              <a:rPr lang="ru-RU" sz="1800" dirty="0" smtClean="0">
                <a:ea typeface="Times New Roman" panose="02020603050405020304"/>
                <a:cs typeface="Arial" panose="020B0604020202020204" pitchFamily="34" charset="0"/>
              </a:rPr>
              <a:t>аметив </a:t>
            </a:r>
            <a:r>
              <a:rPr lang="ru-RU" sz="1800" dirty="0">
                <a:ea typeface="Times New Roman" panose="02020603050405020304"/>
                <a:cs typeface="Arial" panose="020B0604020202020204" pitchFamily="34" charset="0"/>
              </a:rPr>
              <a:t>подозрительные </a:t>
            </a:r>
            <a:r>
              <a:rPr lang="ru-RU" sz="1800" spc="-35" dirty="0">
                <a:ea typeface="Times New Roman" panose="02020603050405020304"/>
                <a:cs typeface="Arial" panose="020B0604020202020204" pitchFamily="34" charset="0"/>
              </a:rPr>
              <a:t>предметы, запретите окружа</a:t>
            </a:r>
            <a:r>
              <a:rPr lang="ru-RU" sz="1800" spc="-20" dirty="0">
                <a:ea typeface="Times New Roman" panose="02020603050405020304"/>
                <a:cs typeface="Arial" panose="020B0604020202020204" pitchFamily="34" charset="0"/>
              </a:rPr>
              <a:t>ющим прикасаться к ним и со</a:t>
            </a:r>
            <a:r>
              <a:rPr lang="ru-RU" sz="1800" dirty="0">
                <a:ea typeface="Times New Roman" panose="02020603050405020304"/>
                <a:cs typeface="Arial" panose="020B0604020202020204" pitchFamily="34" charset="0"/>
              </a:rPr>
              <a:t>общите в администрацию школы.</a:t>
            </a:r>
          </a:p>
          <a:p>
            <a:pPr marL="274320" lvl="2" indent="-274320" algn="just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Font typeface="Wingdings 2" panose="05020102010507070707"/>
              <a:buChar char=""/>
              <a:defRPr/>
            </a:pPr>
            <a:r>
              <a:rPr lang="ru-RU" sz="1800" dirty="0" smtClean="0"/>
              <a:t>Не </a:t>
            </a:r>
            <a:r>
              <a:rPr lang="ru-RU" sz="1800" dirty="0"/>
              <a:t>трогать, не поднимать, не передвигать обнаруженный предмет!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 panose="05020102010507070707"/>
              <a:buChar char=""/>
              <a:defRPr/>
            </a:pPr>
            <a:endParaRPr lang="ru-RU" sz="1800" dirty="0" smtClean="0">
              <a:ea typeface="Times New Roman" panose="02020603050405020304"/>
              <a:cs typeface="Arial" panose="020B0604020202020204" pitchFamily="34" charset="0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 panose="05020102010507070707"/>
              <a:buChar char=""/>
              <a:defRPr/>
            </a:pPr>
            <a:endParaRPr lang="ru-RU" sz="1800" dirty="0"/>
          </a:p>
        </p:txBody>
      </p:sp>
      <p:sp>
        <p:nvSpPr>
          <p:cNvPr id="8196" name="Содержимое 3"/>
          <p:cNvSpPr>
            <a:spLocks noGrp="1"/>
          </p:cNvSpPr>
          <p:nvPr>
            <p:ph sz="quarter" idx="2"/>
          </p:nvPr>
        </p:nvSpPr>
        <p:spPr>
          <a:xfrm>
            <a:off x="4357688" y="1447800"/>
            <a:ext cx="4572000" cy="4572000"/>
          </a:xfrm>
        </p:spPr>
        <p:txBody>
          <a:bodyPr/>
          <a:lstStyle/>
          <a:p>
            <a:pPr marL="0" lvl="2" indent="0" algn="just"/>
            <a:r>
              <a:rPr lang="ru-RU" sz="1800" smtClean="0"/>
              <a:t>Воздержитесь от использования средств радиосвязи в том числе мобильных телефонов вблизи данного предмета.</a:t>
            </a:r>
          </a:p>
          <a:p>
            <a:pPr marL="0" lvl="2" indent="0" algn="just"/>
            <a:r>
              <a:rPr lang="ru-RU" sz="1800" smtClean="0"/>
              <a:t>Немедленно сообщите об обнаруженном подозрительном предмете в администрацию школы.</a:t>
            </a:r>
          </a:p>
          <a:p>
            <a:pPr marL="0" lvl="2" indent="0" algn="just"/>
            <a:r>
              <a:rPr lang="ru-RU" sz="1800" smtClean="0"/>
              <a:t>Зафиксируйте время и место обнаружения подозрительного предмета.</a:t>
            </a:r>
          </a:p>
          <a:p>
            <a:pPr marL="0" lvl="2" indent="0" algn="just"/>
            <a:r>
              <a:rPr lang="ru-RU" sz="1800" smtClean="0"/>
              <a:t>По возможности обеспечьте охрану подозрительного предмета, обеспечив безопасность находясь, по возможности, за предметами, обеспечивающими защиту (угол здания или коридора)</a:t>
            </a:r>
          </a:p>
          <a:p>
            <a:pPr marL="0" indent="0" algn="just">
              <a:buFont typeface="Wingdings 2" panose="05020102010507070707" pitchFamily="18" charset="2"/>
              <a:buNone/>
            </a:pPr>
            <a:endParaRPr lang="ru-RU" sz="1800" smtClean="0">
              <a:cs typeface="Times New Roman" panose="02020603050405020304" pitchFamily="18" charset="0"/>
            </a:endParaRPr>
          </a:p>
          <a:p>
            <a:pPr marL="0" indent="0" algn="just"/>
            <a:endParaRPr lang="ru-RU" sz="1800" smtClean="0">
              <a:cs typeface="Times New Roman" panose="02020603050405020304" pitchFamily="18" charset="0"/>
            </a:endParaRPr>
          </a:p>
          <a:p>
            <a:pPr marL="0" indent="0" algn="just"/>
            <a:endParaRPr lang="ru-RU" sz="1800" smtClean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57188"/>
            <a:ext cx="8953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978400"/>
            <a:ext cx="3529013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0825" y="1341438"/>
            <a:ext cx="8642350" cy="5378450"/>
          </a:xfrm>
          <a:prstGeom prst="roundRect">
            <a:avLst>
              <a:gd name="adj" fmla="val 99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/>
              <a:t>Не предпринимайте самостоятельно никаких действий с взрывными устройствами или предметами, подозрительными на взрывное устройство - это может привести к их взрыву, многочисленным жертвам и разрушениям!</a:t>
            </a:r>
            <a:endParaRPr lang="ru-RU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Рекомендуемые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зоны эвакуации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19" name="Содержимое 3"/>
          <p:cNvSpPr>
            <a:spLocks noGrp="1"/>
          </p:cNvSpPr>
          <p:nvPr>
            <p:ph sz="quarter" idx="2"/>
          </p:nvPr>
        </p:nvSpPr>
        <p:spPr>
          <a:xfrm>
            <a:off x="357188" y="1593850"/>
            <a:ext cx="7167562" cy="4572000"/>
          </a:xfrm>
        </p:spPr>
        <p:txBody>
          <a:bodyPr/>
          <a:lstStyle/>
          <a:p>
            <a:r>
              <a:rPr lang="ru-RU" sz="1800" smtClean="0"/>
              <a:t>Граната РГД-5……………………………………………..не менее 50 метров</a:t>
            </a:r>
          </a:p>
          <a:p>
            <a:r>
              <a:rPr lang="ru-RU" sz="1800" smtClean="0"/>
              <a:t>Граната Ф-1………………………………………………...не менее 200 метров</a:t>
            </a:r>
          </a:p>
          <a:p>
            <a:r>
              <a:rPr lang="ru-RU" sz="1800" smtClean="0"/>
              <a:t>Тротиловая шашка массой 200 граммов……45 метров</a:t>
            </a:r>
          </a:p>
          <a:p>
            <a:r>
              <a:rPr lang="ru-RU" sz="1800" smtClean="0"/>
              <a:t>Тротиловая шашка массой 400 граммов……55 метров</a:t>
            </a:r>
          </a:p>
          <a:p>
            <a:r>
              <a:rPr lang="ru-RU" sz="1800" smtClean="0"/>
              <a:t>Пивная банка 0,33 литра……………………………60 метров</a:t>
            </a:r>
          </a:p>
          <a:p>
            <a:r>
              <a:rPr lang="ru-RU" sz="1800" smtClean="0"/>
              <a:t>Мина МОН-50……………………………………………...85 метров</a:t>
            </a:r>
          </a:p>
          <a:p>
            <a:r>
              <a:rPr lang="ru-RU" sz="1800" smtClean="0"/>
              <a:t>Чемодан(кейс)……………………………………………230 метров</a:t>
            </a:r>
          </a:p>
          <a:p>
            <a:r>
              <a:rPr lang="ru-RU" sz="1800" smtClean="0"/>
              <a:t>Дорожный чемодан……………………………………350 метров</a:t>
            </a:r>
          </a:p>
          <a:p>
            <a:r>
              <a:rPr lang="ru-RU" sz="1800" smtClean="0"/>
              <a:t>Автомобиль типа «Жигули»………………………460 метров</a:t>
            </a:r>
          </a:p>
          <a:p>
            <a:r>
              <a:rPr lang="ru-RU" sz="1800" smtClean="0"/>
              <a:t>Автомобиль типа «Волга»………………………….580метров</a:t>
            </a:r>
          </a:p>
          <a:p>
            <a:r>
              <a:rPr lang="ru-RU" sz="1800" smtClean="0"/>
              <a:t>Микроавтобус	……………………………………………920 метров</a:t>
            </a:r>
          </a:p>
          <a:p>
            <a:r>
              <a:rPr lang="ru-RU" sz="1800" smtClean="0"/>
              <a:t>Грузовая автомашина(фургон)………………….1240 метров</a:t>
            </a:r>
            <a:endParaRPr lang="ru-RU" sz="1800" smtClean="0">
              <a:cs typeface="Times New Roman" panose="02020603050405020304" pitchFamily="18" charset="0"/>
            </a:endParaRPr>
          </a:p>
          <a:p>
            <a:endParaRPr lang="ru-RU" sz="1800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57188"/>
            <a:ext cx="8953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287588"/>
            <a:ext cx="15287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341438"/>
            <a:ext cx="1357313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852738"/>
            <a:ext cx="8651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3284538"/>
            <a:ext cx="858838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3717925"/>
            <a:ext cx="10128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741863"/>
            <a:ext cx="1152525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108450"/>
            <a:ext cx="12382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8" y="5184775"/>
            <a:ext cx="11144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5686425"/>
            <a:ext cx="13700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При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/>
                <a:ea typeface="Times New Roman" panose="02020603050405020304"/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взрыве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/>
                <a:ea typeface="Times New Roman" panose="02020603050405020304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/>
                <a:ea typeface="Times New Roman" panose="02020603050405020304"/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43" name="Содержимое 3"/>
          <p:cNvSpPr>
            <a:spLocks noGrp="1"/>
          </p:cNvSpPr>
          <p:nvPr>
            <p:ph sz="quarter" idx="2"/>
          </p:nvPr>
        </p:nvSpPr>
        <p:spPr>
          <a:xfrm>
            <a:off x="357188" y="1447800"/>
            <a:ext cx="8572500" cy="4572000"/>
          </a:xfrm>
        </p:spPr>
        <p:txBody>
          <a:bodyPr/>
          <a:lstStyle/>
          <a:p>
            <a:pPr algn="just"/>
            <a:r>
              <a:rPr lang="ru-RU" sz="1800" smtClean="0">
                <a:cs typeface="Times New Roman" panose="02020603050405020304" pitchFamily="18" charset="0"/>
              </a:rPr>
              <a:t>В помещении - опасайтесь падения штукатурки, арматуры, шкафов, полок. </a:t>
            </a:r>
          </a:p>
          <a:p>
            <a:pPr algn="just"/>
            <a:endParaRPr lang="ru-RU" sz="1800" smtClean="0">
              <a:cs typeface="Times New Roman" panose="02020603050405020304" pitchFamily="18" charset="0"/>
            </a:endParaRPr>
          </a:p>
          <a:p>
            <a:pPr algn="just"/>
            <a:r>
              <a:rPr lang="ru-RU" sz="1800" smtClean="0">
                <a:cs typeface="Times New Roman" panose="02020603050405020304" pitchFamily="18" charset="0"/>
              </a:rPr>
              <a:t>Держитесь в стороне от окон, зеркал, светильников. </a:t>
            </a:r>
          </a:p>
          <a:p>
            <a:pPr algn="just"/>
            <a:endParaRPr lang="ru-RU" sz="1800" smtClean="0">
              <a:cs typeface="Times New Roman" panose="02020603050405020304" pitchFamily="18" charset="0"/>
            </a:endParaRPr>
          </a:p>
          <a:p>
            <a:pPr algn="just"/>
            <a:r>
              <a:rPr lang="ru-RU" sz="1800" smtClean="0">
                <a:cs typeface="Times New Roman" panose="02020603050405020304" pitchFamily="18" charset="0"/>
              </a:rPr>
              <a:t>На улице - отбегите от зданий, сооружений, столбов и ЛЭП.</a:t>
            </a:r>
          </a:p>
          <a:p>
            <a:endParaRPr lang="ru-RU" sz="1800" smtClean="0">
              <a:cs typeface="Times New Roman" panose="02020603050405020304" pitchFamily="18" charset="0"/>
            </a:endParaRPr>
          </a:p>
          <a:p>
            <a:pPr algn="just"/>
            <a:r>
              <a:rPr lang="ru-RU" sz="1800" smtClean="0">
                <a:cs typeface="Times New Roman" panose="02020603050405020304" pitchFamily="18" charset="0"/>
              </a:rPr>
              <a:t>При заблаговременном оповещении об угрозе покиньте здание, отключив электричество,</a:t>
            </a:r>
            <a:r>
              <a:rPr lang="ru-RU" sz="1800" smtClean="0"/>
              <a:t> </a:t>
            </a:r>
            <a:r>
              <a:rPr lang="ru-RU" sz="1800" smtClean="0">
                <a:cs typeface="Times New Roman" panose="02020603050405020304" pitchFamily="18" charset="0"/>
              </a:rPr>
              <a:t>взяв необходимое (вещи, документы).</a:t>
            </a:r>
          </a:p>
          <a:p>
            <a:pPr>
              <a:buFont typeface="Wingdings 2" panose="05020102010507070707" pitchFamily="18" charset="2"/>
              <a:buNone/>
            </a:pPr>
            <a:endParaRPr lang="ru-RU" sz="1800" smtClean="0">
              <a:cs typeface="Times New Roman" panose="02020603050405020304" pitchFamily="18" charset="0"/>
            </a:endParaRPr>
          </a:p>
          <a:p>
            <a:endParaRPr lang="ru-RU" sz="1800" smtClean="0">
              <a:cs typeface="Times New Roman" panose="02020603050405020304" pitchFamily="18" charset="0"/>
            </a:endParaRPr>
          </a:p>
          <a:p>
            <a:endParaRPr lang="ru-RU" sz="1800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57188"/>
            <a:ext cx="8953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538" y="4508500"/>
            <a:ext cx="2530475" cy="189865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900" y="4508500"/>
            <a:ext cx="3384550" cy="189865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41784"/>
            <a:ext cx="77724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Завалило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/>
                <a:ea typeface="Times New Roman" panose="02020603050405020304"/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вас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/>
                <a:ea typeface="Times New Roman" panose="02020603050405020304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/>
                <a:ea typeface="Times New Roman" panose="02020603050405020304"/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850" y="1412875"/>
            <a:ext cx="4418013" cy="496887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ct val="0"/>
              </a:spcBef>
            </a:pPr>
            <a:r>
              <a:rPr lang="ru-RU" sz="1800" smtClean="0">
                <a:cs typeface="Times New Roman" panose="02020603050405020304" pitchFamily="18" charset="0"/>
              </a:rPr>
              <a:t>Дышите глубоко и ровно;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</a:pPr>
            <a:endParaRPr lang="ru-RU" sz="1800" smtClean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</a:pPr>
            <a:r>
              <a:rPr lang="ru-RU" sz="1800" smtClean="0">
                <a:cs typeface="Times New Roman" panose="02020603050405020304" pitchFamily="18" charset="0"/>
              </a:rPr>
              <a:t>осмотрите и осторожно ощупайте себя;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</a:pPr>
            <a:endParaRPr lang="ru-RU" sz="1800" smtClean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</a:pPr>
            <a:r>
              <a:rPr lang="ru-RU" sz="1800" smtClean="0">
                <a:cs typeface="Times New Roman" panose="02020603050405020304" pitchFamily="18" charset="0"/>
              </a:rPr>
              <a:t>постарайтесь остановить кровотечение (платком, ремнем, поясом перетяните, но не очень сильно, артерию на руке/ ноге выше раны; «жгут»   можно оставить не более чем на час);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</a:pPr>
            <a:endParaRPr lang="ru-RU" sz="1800" smtClean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</a:pPr>
            <a:r>
              <a:rPr lang="ru-RU" sz="1800" smtClean="0">
                <a:cs typeface="Times New Roman" panose="02020603050405020304" pitchFamily="18" charset="0"/>
              </a:rPr>
              <a:t> расчистите вокруг себя про­странство (постарайтесь отодвинуть твердые и острые предметы);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</a:pPr>
            <a:endParaRPr lang="ru-RU" sz="1800" smtClean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</a:pPr>
            <a:endParaRPr lang="ru-RU" sz="1800" smtClean="0">
              <a:cs typeface="Times New Roman" panose="02020603050405020304" pitchFamily="18" charset="0"/>
            </a:endParaRPr>
          </a:p>
          <a:p>
            <a:pPr marL="0" indent="0" algn="just"/>
            <a:endParaRPr lang="ru-RU" sz="180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99038" y="1341438"/>
            <a:ext cx="3749675" cy="45339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ct val="0"/>
              </a:spcBef>
              <a:tabLst>
                <a:tab pos="90170" algn="l"/>
              </a:tabLst>
            </a:pPr>
            <a:r>
              <a:rPr lang="ru-RU" sz="1800" smtClean="0">
                <a:cs typeface="Times New Roman" panose="02020603050405020304" pitchFamily="18" charset="0"/>
              </a:rPr>
              <a:t>отползите в безопасное место;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tabLst>
                <a:tab pos="90170" algn="l"/>
              </a:tabLst>
            </a:pPr>
            <a:endParaRPr lang="ru-RU" sz="1800" smtClean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tabLst>
                <a:tab pos="90170" algn="l"/>
              </a:tabLst>
            </a:pPr>
            <a:r>
              <a:rPr lang="ru-RU" sz="1800" smtClean="0">
                <a:cs typeface="Times New Roman" panose="02020603050405020304" pitchFamily="18" charset="0"/>
              </a:rPr>
              <a:t>придавило чем-то тяжелым руку/ногу – постарайтесь наложить «жгут» выше места сдавления;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tabLst>
                <a:tab pos="90170" algn="l"/>
              </a:tabLst>
            </a:pPr>
            <a:endParaRPr lang="ru-RU" sz="1800" smtClean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tabLst>
                <a:tab pos="90170" algn="l"/>
              </a:tabLst>
            </a:pPr>
            <a:r>
              <a:rPr lang="ru-RU" sz="1800" smtClean="0">
                <a:cs typeface="Times New Roman" panose="02020603050405020304" pitchFamily="18" charset="0"/>
              </a:rPr>
              <a:t>находясь глубоко под обломками здания, перемещайте влево-вправо любой металлический предмет (кольцо, ключи и т.п.) для обнаружения вас эхопеленгатором;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tabLst>
                <a:tab pos="90170" algn="l"/>
              </a:tabLst>
            </a:pPr>
            <a:endParaRPr lang="ru-RU" sz="1800" smtClean="0">
              <a:cs typeface="Times New Roman" panose="02020603050405020304" pitchFamily="18" charset="0"/>
            </a:endParaRPr>
          </a:p>
          <a:p>
            <a:pPr marL="0" indent="0">
              <a:tabLst>
                <a:tab pos="90170" algn="l"/>
              </a:tabLst>
            </a:pPr>
            <a:endParaRPr lang="ru-RU" sz="1800" smtClean="0"/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28587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55588"/>
            <a:ext cx="1169988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5"/>
          <p:cNvSpPr>
            <a:spLocks noGrp="1"/>
          </p:cNvSpPr>
          <p:nvPr>
            <p:ph sz="quarter" idx="1"/>
          </p:nvPr>
        </p:nvSpPr>
        <p:spPr>
          <a:xfrm>
            <a:off x="4859338" y="1447800"/>
            <a:ext cx="3960812" cy="4572000"/>
          </a:xfrm>
        </p:spPr>
        <p:txBody>
          <a:bodyPr/>
          <a:lstStyle/>
          <a:p>
            <a:pPr algn="just"/>
            <a:r>
              <a:rPr lang="ru-RU" sz="1800" smtClean="0">
                <a:cs typeface="Times New Roman" panose="02020603050405020304" pitchFamily="18" charset="0"/>
              </a:rPr>
              <a:t>Иногда можно самому выбраться из завала. Делать это надо очень осторожно, стараясь не вызвать нового обвала. Если выбраться удалось - обязательно найдите штаб спасательных работ и зарегистрируйтесь.</a:t>
            </a:r>
          </a:p>
          <a:p>
            <a:endParaRPr lang="ru-RU" sz="1600" smtClean="0"/>
          </a:p>
        </p:txBody>
      </p:sp>
      <p:sp>
        <p:nvSpPr>
          <p:cNvPr id="4" name="Содержимое 3"/>
          <p:cNvSpPr txBox="1"/>
          <p:nvPr/>
        </p:nvSpPr>
        <p:spPr>
          <a:xfrm>
            <a:off x="439738" y="1412875"/>
            <a:ext cx="4073525" cy="4535488"/>
          </a:xfrm>
          <a:prstGeom prst="rect">
            <a:avLst/>
          </a:prstGeom>
        </p:spPr>
        <p:txBody>
          <a:bodyPr/>
          <a:lstStyle>
            <a:lvl1pPr>
              <a:tabLst>
                <a:tab pos="90170" algn="l"/>
              </a:tabLs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tabLst>
                <a:tab pos="90170" algn="l"/>
              </a:tabLs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tabLst>
                <a:tab pos="90170" algn="l"/>
              </a:tabLs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tabLst>
                <a:tab pos="90170" algn="l"/>
              </a:tabLs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tabLst>
                <a:tab pos="90170" algn="l"/>
              </a:tabLs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90170" algn="l"/>
              </a:tabLs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90170" algn="l"/>
              </a:tabLs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90170" algn="l"/>
              </a:tabLs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90170" algn="l"/>
              </a:tabLs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just">
              <a:lnSpc>
                <a:spcPct val="120000"/>
              </a:lnSpc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ru-RU">
                <a:cs typeface="Times New Roman" panose="02020603050405020304" pitchFamily="18" charset="0"/>
              </a:rPr>
              <a:t>голосом и стуком привлекайте внимание людей;</a:t>
            </a:r>
          </a:p>
          <a:p>
            <a:pPr algn="just">
              <a:lnSpc>
                <a:spcPct val="120000"/>
              </a:lnSpc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endParaRPr lang="ru-RU"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ru-RU">
                <a:cs typeface="Times New Roman" panose="02020603050405020304" pitchFamily="18" charset="0"/>
              </a:rPr>
              <a:t>если есть возможность пить-пейте любую жидкость и побольше;</a:t>
            </a:r>
          </a:p>
          <a:p>
            <a:pPr algn="just">
              <a:lnSpc>
                <a:spcPct val="120000"/>
              </a:lnSpc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endParaRPr lang="ru-RU"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ru-RU">
                <a:cs typeface="Times New Roman" panose="02020603050405020304" pitchFamily="18" charset="0"/>
              </a:rPr>
              <a:t>если нет угрозы обрушения или пожара - устройтесь в относительно безопасном месте (дверном проеме в несущих стенах, ванной, рядом с массивной деревянной мебелью);</a:t>
            </a:r>
            <a:endParaRPr lang="ru-RU"/>
          </a:p>
          <a:p>
            <a:pPr algn="just">
              <a:lnSpc>
                <a:spcPct val="120000"/>
              </a:lnSpc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endParaRPr lang="ru-RU"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ru-RU">
                <a:cs typeface="Times New Roman" panose="02020603050405020304" pitchFamily="18" charset="0"/>
              </a:rPr>
              <a:t>не зажигайте огонь.</a:t>
            </a:r>
          </a:p>
          <a:p>
            <a:pPr algn="just">
              <a:lnSpc>
                <a:spcPct val="120000"/>
              </a:lnSpc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endParaRPr lang="ru-RU">
              <a:cs typeface="Times New Roman" panose="02020603050405020304" pitchFamily="18" charset="0"/>
            </a:endParaRPr>
          </a:p>
          <a:p>
            <a: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endParaRPr lang="ru-RU"/>
          </a:p>
        </p:txBody>
      </p:sp>
      <p:sp>
        <p:nvSpPr>
          <p:cNvPr id="7" name="Заголовок 1"/>
          <p:cNvSpPr txBox="1"/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>
            <a:normAutofit fontScale="900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Завалило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/>
                <a:ea typeface="Times New Roman" panose="02020603050405020304"/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вас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/>
                <a:ea typeface="Times New Roman" panose="02020603050405020304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/>
                <a:ea typeface="Times New Roman" panose="02020603050405020304"/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98438"/>
            <a:ext cx="12160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5738"/>
            <a:ext cx="12954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457200" y="1857375"/>
            <a:ext cx="8229600" cy="1119188"/>
          </a:xfrm>
        </p:spPr>
        <p:txBody>
          <a:bodyPr/>
          <a:lstStyle/>
          <a:p>
            <a:r>
              <a:rPr lang="ru-RU" b="1" smtClean="0"/>
              <a:t>УГРОЗА ПО ТЕЛЕФОНУ</a:t>
            </a:r>
            <a:endParaRPr lang="ru-RU" smtClean="0"/>
          </a:p>
        </p:txBody>
      </p:sp>
      <p:pic>
        <p:nvPicPr>
          <p:cNvPr id="1331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3162300"/>
            <a:ext cx="517525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70767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Действия при угрозе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929188" y="1443038"/>
            <a:ext cx="3733800" cy="762000"/>
          </a:xfrm>
        </p:spPr>
        <p:txBody>
          <a:bodyPr/>
          <a:lstStyle/>
          <a:p>
            <a:pPr algn="ctr" fontAlgn="auto">
              <a:spcBef>
                <a:spcPts val="580"/>
              </a:spcBef>
              <a:spcAft>
                <a:spcPts val="0"/>
              </a:spcAft>
              <a:buFont typeface="Wingdings 2" panose="05020102010507070707"/>
              <a:buNone/>
              <a:defRPr/>
            </a:pPr>
            <a:endParaRPr lang="ru-RU" dirty="0" smtClean="0">
              <a:latin typeface="Arial" panose="020B0604020202020204"/>
              <a:ea typeface="Times New Roman" panose="02020603050405020304"/>
              <a:cs typeface="Times New Roman" panose="02020603050405020304"/>
            </a:endParaRP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 panose="05020102010507070707"/>
              <a:buNone/>
              <a:defRPr/>
            </a:pPr>
            <a:endParaRPr lang="ru-RU" dirty="0"/>
          </a:p>
        </p:txBody>
      </p:sp>
      <p:sp>
        <p:nvSpPr>
          <p:cNvPr id="14340" name="Содержимое 2"/>
          <p:cNvSpPr>
            <a:spLocks noGrp="1"/>
          </p:cNvSpPr>
          <p:nvPr>
            <p:ph sz="half" idx="2"/>
          </p:nvPr>
        </p:nvSpPr>
        <p:spPr>
          <a:xfrm>
            <a:off x="179388" y="2205038"/>
            <a:ext cx="4248150" cy="3600450"/>
          </a:xfrm>
        </p:spPr>
        <p:txBody>
          <a:bodyPr/>
          <a:lstStyle/>
          <a:p>
            <a:pPr algn="just"/>
            <a:endParaRPr lang="ru-RU" sz="1800" smtClean="0"/>
          </a:p>
          <a:p>
            <a:pPr algn="just"/>
            <a:endParaRPr lang="ru-RU" sz="1800" smtClean="0"/>
          </a:p>
          <a:p>
            <a:pPr algn="just"/>
            <a:endParaRPr lang="ru-RU" sz="1800" smtClean="0"/>
          </a:p>
        </p:txBody>
      </p:sp>
      <p:sp>
        <p:nvSpPr>
          <p:cNvPr id="14341" name="Содержимое 9"/>
          <p:cNvSpPr>
            <a:spLocks noGrp="1"/>
          </p:cNvSpPr>
          <p:nvPr>
            <p:ph sz="half" idx="4"/>
          </p:nvPr>
        </p:nvSpPr>
        <p:spPr>
          <a:xfrm>
            <a:off x="244475" y="1268413"/>
            <a:ext cx="4040188" cy="5256212"/>
          </a:xfrm>
        </p:spPr>
        <p:txBody>
          <a:bodyPr/>
          <a:lstStyle/>
          <a:p>
            <a:pPr algn="just"/>
            <a:r>
              <a:rPr lang="ru-RU" sz="1800" smtClean="0"/>
              <a:t>После сообщения по телефону об угрозе взрыва, о наличии взрывного устройства не вдавайтесь в панику.</a:t>
            </a:r>
          </a:p>
          <a:p>
            <a:pPr algn="just"/>
            <a:r>
              <a:rPr lang="ru-RU" sz="1800" smtClean="0"/>
              <a:t>Постарайтесь дать знать об этой угрозе своему коллеге, по возможности одновременно с разговором он должен по другому аппарату сообщить оперативному дежурному полиции по телефону о поступившей угрозе номер телефона, по которому позвонил предполагаемый террорист.</a:t>
            </a:r>
          </a:p>
          <a:p>
            <a:pPr algn="just"/>
            <a:r>
              <a:rPr lang="ru-RU" sz="1800" smtClean="0"/>
              <a:t>При определении номера, запишите его;</a:t>
            </a:r>
          </a:p>
          <a:p>
            <a:pPr algn="just"/>
            <a:r>
              <a:rPr lang="ru-RU" sz="1800" smtClean="0"/>
              <a:t>По возможности запишите данный разговор и примите меры к сохранности информации.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06388" y="163513"/>
            <a:ext cx="1106487" cy="1104900"/>
          </a:xfrm>
          <a:prstGeom prst="rect">
            <a:avLst/>
          </a:prstGeom>
          <a:ln w="9525" cap="sq">
            <a:solidFill>
              <a:srgbClr val="C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43" name="Содержимое 9"/>
          <p:cNvSpPr txBox="1"/>
          <p:nvPr/>
        </p:nvSpPr>
        <p:spPr bwMode="auto">
          <a:xfrm>
            <a:off x="4500563" y="1250950"/>
            <a:ext cx="40386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just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ru-RU"/>
              <a:t>Обеспечьте беспрепятственную передачу полученной по телефону информации в правоохранительные органы и администрацию школы.</a:t>
            </a:r>
          </a:p>
          <a:p>
            <a:pPr algn="just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ru-RU"/>
              <a:t>Не распространяйтесь о факте разговора и его содержании.</a:t>
            </a:r>
          </a:p>
          <a:p>
            <a:pPr algn="just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ru-RU"/>
              <a:t>Максимально ограничьте число людей владеющих полученной информацией.</a:t>
            </a:r>
          </a:p>
          <a:p>
            <a:pPr algn="just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ru-RU"/>
              <a:t>При необходимости эвакуируйте обучающихся, сотрудников и посетителей учреждения согласно плану эвакуации.</a:t>
            </a:r>
          </a:p>
          <a:p>
            <a: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ru-RU"/>
              <a:t>Обеспечьте беспрепятственную работу оперативно – следственной группы, кинологов.</a:t>
            </a:r>
          </a:p>
          <a:p>
            <a:pPr algn="just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endParaRPr lang="ru-RU"/>
          </a:p>
          <a:p>
            <a:pPr algn="just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340768"/>
            <a:ext cx="8784976" cy="5328592"/>
          </a:xfrm>
          <a:prstGeom prst="roundRect">
            <a:avLst>
              <a:gd name="adj" fmla="val 10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Будьте спокойны, вежливы не прерывайте говорящего. Сошлитесь на некачественное работу аппарата, чтобы записать разговор.</a:t>
            </a:r>
            <a:br>
              <a:rPr lang="ru-RU" sz="4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4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Не вешайте телефонную трубку по окончании разговора.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1328192"/>
            <a:ext cx="8784976" cy="5328592"/>
          </a:xfrm>
          <a:prstGeom prst="roundRect">
            <a:avLst>
              <a:gd name="adj" fmla="val 10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/>
              <a:t>Примерные вопросы: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Когда может быть проведен взрыв?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Где заложено взрывное устройство?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Что оно из себя представляет?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Как оно выглядит внешне?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Есть ли еще где-нибудь взрывное устройство?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Для чего заложено взрывное устройство?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Каковы ваши требования?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Вы один или с вами есть еще кто–либо?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1234</Words>
  <Application>Microsoft Office PowerPoint</Application>
  <PresentationFormat>Экран (4:3)</PresentationFormat>
  <Paragraphs>146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</vt:lpstr>
      <vt:lpstr>Times New Roman</vt:lpstr>
      <vt:lpstr>Wingdings</vt:lpstr>
      <vt:lpstr>Wingdings 2</vt:lpstr>
      <vt:lpstr>Справедливость</vt:lpstr>
      <vt:lpstr>БЕЗОПАСНОСТЬ ПРИ ТЕРРОРИСТИЧЕСКИХ АКТАХ </vt:lpstr>
      <vt:lpstr>УГРОЗА ВЗРЫВА</vt:lpstr>
      <vt:lpstr>При угрозе взрыва </vt:lpstr>
      <vt:lpstr>Рекомендуемые зоны эвакуации </vt:lpstr>
      <vt:lpstr>При взрыве </vt:lpstr>
      <vt:lpstr>Завалило вас </vt:lpstr>
      <vt:lpstr>Презентация PowerPoint</vt:lpstr>
      <vt:lpstr>УГРОЗА ПО ТЕЛЕФОНУ</vt:lpstr>
      <vt:lpstr>Действия при угрозе</vt:lpstr>
      <vt:lpstr>Постарайтесь запомнить разговор и зафиксировать его на бумаге</vt:lpstr>
      <vt:lpstr>УГРОЗА В ПИСЬМЕННОМ ВИДЕ</vt:lpstr>
      <vt:lpstr>При получении анонимного материала</vt:lpstr>
      <vt:lpstr>УГРОЗА ЗАХВАТА ЗАЛОЖНИКОВ </vt:lpstr>
      <vt:lpstr>Во время нападения</vt:lpstr>
      <vt:lpstr>Вас украли, взяли в заложники</vt:lpstr>
      <vt:lpstr>Презентация PowerPoint</vt:lpstr>
      <vt:lpstr>Удачи вам!</vt:lpstr>
      <vt:lpstr>Паника в толпе </vt:lpstr>
      <vt:lpstr>Источники и литература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ПРИ ТЕРРОРИСТИЧЕСКИХ АКТАХ</dc:title>
  <dc:creator>Виктор</dc:creator>
  <cp:lastModifiedBy>4ajka</cp:lastModifiedBy>
  <cp:revision>58</cp:revision>
  <dcterms:created xsi:type="dcterms:W3CDTF">2014-02-24T18:03:00Z</dcterms:created>
  <dcterms:modified xsi:type="dcterms:W3CDTF">2024-04-24T09:46:47Z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602796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  <property fmtid="{D5CDD505-2E9C-101B-9397-08002B2CF9AE}" pid="5" name="ICV">
    <vt:lpwstr>F1EB8E5578224A55A239E0358FBF7502_12</vt:lpwstr>
  </property>
  <property fmtid="{D5CDD505-2E9C-101B-9397-08002B2CF9AE}" pid="6" name="KSOProductBuildVer">
    <vt:lpwstr>1049-12.2.0.16731</vt:lpwstr>
  </property>
</Properties>
</file>